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0" r:id="rId16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TT Hoves" panose="02000003020000060003" pitchFamily="2" charset="0">
        <p:regular r:id="rId1"/>
      </p:font>
    </p:embeddedFont>
    <p:embeddedFont>
      <p:font typeface="TT Hoves Bold" panose="02000003020000060003" pitchFamily="2" charset="0">
        <p:regular r:id="rId4"/>
        <p:bold r:id="rId2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0" autoAdjust="0"/>
  </p:normalViewPr>
  <p:slideViewPr>
    <p:cSldViewPr snapToGrid="1" snapToObjects="1">
      <p:cViewPr varScale="1">
        <p:scale>
          <a:sx n="76" d="100"/>
          <a:sy n="76" d="100"/>
        </p:scale>
        <p:origin x="624" y="20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3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2.fntdata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.svg"></Relationship><Relationship Id="rId7" Type="http://schemas.openxmlformats.org/officeDocument/2006/relationships/image" Target="../media/image18.svg"></Relationship><Relationship Id="rId2" Type="http://schemas.openxmlformats.org/officeDocument/2006/relationships/image" Target="../media/image1.png"></Relationship><Relationship Id="rId6" Type="http://schemas.openxmlformats.org/officeDocument/2006/relationships/image" Target="../media/image17.png"></Relationship><Relationship Id="rId5" Type="http://schemas.openxmlformats.org/officeDocument/2006/relationships/image" Target="../media/image16.svg"></Relationship><Relationship Id="rId4" Type="http://schemas.openxmlformats.org/officeDocument/2006/relationships/image" Target="../media/image15.png"></Relationship><Relationship Id="rId8" Type="http://schemas.openxmlformats.org/officeDocument/2006/relationships/slideLayout" Target="../slideLayouts/slideLayout7.xml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7576" y="-2295434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9"/>
                </a:lnTo>
                <a:lnTo>
                  <a:pt x="0" y="1122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841221" cy="424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김태훈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이정민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정예찬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40729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21236" y="36869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596" y="7589438"/>
            <a:ext cx="7065743" cy="48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실시간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공공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서비스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대기열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알림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프로그램</a:t>
            </a:r>
            <a:endParaRPr lang="en-US" sz="2904" b="1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1008" y="5520305"/>
            <a:ext cx="10863232" cy="177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9"/>
              </a:lnSpc>
            </a:pPr>
            <a:r>
              <a:rPr lang="en-US" sz="10357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QQ(</a:t>
            </a:r>
            <a:r>
              <a:rPr lang="en-US" sz="10357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QuickQueue</a:t>
            </a:r>
            <a:r>
              <a:rPr lang="en-US" sz="10357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85151" y="1625984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-775857" y="-7757624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66469" y="5469561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2304" y="111554"/>
            <a:ext cx="7241797" cy="7766727"/>
          </a:xfrm>
          <a:custGeom>
            <a:avLst/>
            <a:gdLst/>
            <a:ahLst/>
            <a:cxnLst/>
            <a:rect l="l" t="t" r="r" b="b"/>
            <a:pathLst>
              <a:path w="7241797" h="7766727">
                <a:moveTo>
                  <a:pt x="0" y="0"/>
                </a:moveTo>
                <a:lnTo>
                  <a:pt x="7241797" y="0"/>
                </a:lnTo>
                <a:lnTo>
                  <a:pt x="7241797" y="7766727"/>
                </a:lnTo>
                <a:lnTo>
                  <a:pt x="0" y="776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29" t="-11459" r="-738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971620" y="4732239"/>
            <a:ext cx="7747548" cy="6292083"/>
          </a:xfrm>
          <a:custGeom>
            <a:avLst/>
            <a:gdLst/>
            <a:ahLst/>
            <a:cxnLst/>
            <a:rect l="l" t="t" r="r" b="b"/>
            <a:pathLst>
              <a:path w="7747548" h="6292083">
                <a:moveTo>
                  <a:pt x="0" y="0"/>
                </a:moveTo>
                <a:lnTo>
                  <a:pt x="7747548" y="0"/>
                </a:lnTo>
                <a:lnTo>
                  <a:pt x="7747548" y="6292083"/>
                </a:lnTo>
                <a:lnTo>
                  <a:pt x="0" y="6292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70" t="-23177" r="-163910" b="-947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19168" y="6975212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42801" y="5709920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494190" y="570992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3948" y="5709920"/>
            <a:ext cx="1927462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57318" y="2075660"/>
            <a:ext cx="6017824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서브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화면</a:t>
            </a:r>
            <a:r>
              <a:rPr lang="en-US" altLang="ko-KR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_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hospital_detail.html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6789" y="-2986203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1" y="0"/>
                </a:lnTo>
                <a:lnTo>
                  <a:pt x="7624731" y="7624731"/>
                </a:lnTo>
                <a:lnTo>
                  <a:pt x="0" y="762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5577" y="978563"/>
            <a:ext cx="1001490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 spc="-335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시연</a:t>
            </a:r>
            <a:r>
              <a:rPr lang="en-US" sz="6999" b="1" spc="-335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6999" b="1" spc="-335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영상</a:t>
            </a:r>
            <a:endParaRPr lang="en-US" sz="6999" b="1" spc="-335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109612" y="-666477"/>
            <a:ext cx="7178388" cy="11878896"/>
            <a:chOff x="0" y="0"/>
            <a:chExt cx="1890604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15959685" y="8163853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 rot="-5400000">
            <a:off x="15959685" y="2396025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6815216" y="5270137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0136" y="7130873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pic>
        <p:nvPicPr>
          <p:cNvPr id="11" name="Picture 11" descr="화면 기록 2024-12-11 오전 1.56.0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765685" y="1887882"/>
            <a:ext cx="5726191" cy="8048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1935" y="1025525"/>
            <a:ext cx="5587365" cy="2663190"/>
            <a:chOff x="11671935" y="1025525"/>
            <a:chExt cx="5587365" cy="2663190"/>
          </a:xfrm>
        </p:grpSpPr>
        <p:sp>
          <p:nvSpPr>
            <p:cNvPr id="3" name="Freeform 3"/>
            <p:cNvSpPr/>
            <p:nvPr/>
          </p:nvSpPr>
          <p:spPr>
            <a:xfrm>
              <a:off x="11671935" y="1025525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671935" y="922020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26440" y="7139305"/>
            <a:ext cx="6393180" cy="411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671935" y="3808730"/>
            <a:ext cx="5587365" cy="2663190"/>
            <a:chOff x="11671935" y="3808730"/>
            <a:chExt cx="5587365" cy="2663190"/>
          </a:xfrm>
        </p:grpSpPr>
        <p:sp>
          <p:nvSpPr>
            <p:cNvPr id="7" name="Freeform 7"/>
            <p:cNvSpPr/>
            <p:nvPr/>
          </p:nvSpPr>
          <p:spPr>
            <a:xfrm>
              <a:off x="11671935" y="3808730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671935" y="3705860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1935" y="6595110"/>
            <a:ext cx="5587365" cy="2663190"/>
            <a:chOff x="11671935" y="6595110"/>
            <a:chExt cx="5587365" cy="2663190"/>
          </a:xfrm>
        </p:grpSpPr>
        <p:sp>
          <p:nvSpPr>
            <p:cNvPr id="10" name="Freeform 10"/>
            <p:cNvSpPr/>
            <p:nvPr/>
          </p:nvSpPr>
          <p:spPr>
            <a:xfrm>
              <a:off x="11671935" y="6595110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671935" y="6492240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126740" y="-2986405"/>
            <a:ext cx="9584690" cy="9584690"/>
          </a:xfrm>
          <a:custGeom>
            <a:avLst/>
            <a:gdLst/>
            <a:ahLst/>
            <a:cxnLst/>
            <a:rect l="l" t="t" r="r" b="b"/>
            <a:pathLst>
              <a:path w="9584989" h="9584989">
                <a:moveTo>
                  <a:pt x="0" y="0"/>
                </a:moveTo>
                <a:lnTo>
                  <a:pt x="9584989" y="0"/>
                </a:lnTo>
                <a:lnTo>
                  <a:pt x="9584989" y="9584989"/>
                </a:lnTo>
                <a:lnTo>
                  <a:pt x="0" y="9584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5587365" cy="2663190"/>
            <a:chOff x="1028700" y="1028700"/>
            <a:chExt cx="5587365" cy="2663190"/>
          </a:xfrm>
        </p:grpSpPr>
        <p:sp>
          <p:nvSpPr>
            <p:cNvPr id="14" name="Freeform 14"/>
            <p:cNvSpPr/>
            <p:nvPr/>
          </p:nvSpPr>
          <p:spPr>
            <a:xfrm>
              <a:off x="1028700" y="1028700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28700" y="925830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811905"/>
            <a:ext cx="5587365" cy="2663190"/>
            <a:chOff x="1028700" y="3811905"/>
            <a:chExt cx="5587365" cy="2663190"/>
          </a:xfrm>
        </p:grpSpPr>
        <p:sp>
          <p:nvSpPr>
            <p:cNvPr id="17" name="Freeform 17"/>
            <p:cNvSpPr/>
            <p:nvPr/>
          </p:nvSpPr>
          <p:spPr>
            <a:xfrm>
              <a:off x="1028700" y="3811905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28700" y="3709035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598920"/>
            <a:ext cx="5587365" cy="2663190"/>
            <a:chOff x="1028700" y="6598920"/>
            <a:chExt cx="5587365" cy="2663190"/>
          </a:xfrm>
        </p:grpSpPr>
        <p:sp>
          <p:nvSpPr>
            <p:cNvPr id="20" name="Freeform 20"/>
            <p:cNvSpPr/>
            <p:nvPr/>
          </p:nvSpPr>
          <p:spPr>
            <a:xfrm>
              <a:off x="1028700" y="6598920"/>
              <a:ext cx="5587365" cy="2663190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28700" y="6496050"/>
              <a:ext cx="5587365" cy="2766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7900054">
            <a:off x="7348855" y="2132965"/>
            <a:ext cx="1012825" cy="454660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10017125" y="2144395"/>
            <a:ext cx="1012825" cy="454660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3209977">
            <a:off x="9982200" y="7689850"/>
            <a:ext cx="1012825" cy="454660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 rot="7866361">
            <a:off x="7243445" y="7665720"/>
            <a:ext cx="1012825" cy="454660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 rot="0">
            <a:off x="2945765" y="1024890"/>
            <a:ext cx="3513455" cy="2576195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just" lvl="1">
              <a:lnSpc>
                <a:spcPts val="2538"/>
              </a:lnSpc>
              <a:buFont typeface="Arial"/>
              <a:buChar char="•"/>
            </a:pPr>
            <a:r>
              <a:rPr lang="en-US" sz="1700" strike="noStrike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병원, 관공서 등을 방문하기 전 대기 시간을 미리 파악할 수 있어 불필요한 대기 시간을 줄일 수 있다.</a:t>
            </a:r>
            <a:endParaRPr lang="ko-KR" altLang="en-US" sz="1700" strike="noStrike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 strike="noStrike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여러 기관의 대기 정보를 한눈에 확인할 수 있으므로, 가장 적합한 시간과 장소를 선택할 수 있습니다.</a:t>
            </a:r>
            <a:endParaRPr lang="ko-KR" altLang="en-US" sz="1700" strike="noStrike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95160" y="4385945"/>
            <a:ext cx="429768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기대효과</a:t>
            </a:r>
            <a:endParaRPr lang="en-US" sz="8000" b="1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62190" y="6159500"/>
            <a:ext cx="3562985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Exploring creativity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9310" y="1919605"/>
            <a:ext cx="26289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사용자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편의성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향상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9310" y="4734560"/>
            <a:ext cx="26289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스트레스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감소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945765" y="4023995"/>
            <a:ext cx="3513455" cy="2254250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just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사용자들이 긴 대기시간에 대한 스트레스를 덜 느낄 수 있습니다.</a:t>
            </a: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예약과 대기 관리를 효율적으로 처리함으로써 혼잡한 환경에서 발생할 수 있는 갈등이나 불만이 줄어들 수 있습니다.</a:t>
            </a: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  <a:p>
            <a:pPr marL="0" indent="0" algn="just">
              <a:lnSpc>
                <a:spcPts val="2538"/>
              </a:lnSpc>
              <a:buFontTx/>
              <a:buNone/>
            </a:pP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9310" y="7637145"/>
            <a:ext cx="26289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공공서비스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품질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향상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45765" y="6675120"/>
            <a:ext cx="3513455" cy="2898140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" charset="0"/>
                <a:ea typeface="+mj-ea"/>
                <a:cs typeface="Futura" charset="0"/>
              </a:rPr>
              <a:t>병원 및 관공서의 서비스 질이 개선됩니다. 사용자는 더 계획적으로 시간을 활용할 수 있고, 기관들은 더 체계적으로 고객을 응대할 수 있습니다.</a:t>
            </a: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  <a:p>
            <a:pPr marL="367665" indent="-184150" algn="just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" charset="0"/>
                <a:ea typeface="+mj-ea"/>
                <a:cs typeface="Futura" charset="0"/>
              </a:rPr>
              <a:t>공공기관은 디지털화된 서비스 제공으로 현대화와 신뢰성을 강화할 수 있습니다.</a:t>
            </a: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  <a:p>
            <a:pPr marL="0" indent="0" algn="just">
              <a:lnSpc>
                <a:spcPts val="2538"/>
              </a:lnSpc>
              <a:buFontTx/>
              <a:buNone/>
            </a:pP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73180" y="1800225"/>
            <a:ext cx="262890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시간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및</a:t>
            </a:r>
            <a:endParaRPr lang="en-US" sz="3000" b="1" spc="-147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자원의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효율적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활용</a:t>
            </a:r>
            <a:endParaRPr lang="en-US" sz="3000" b="1" spc="-147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35" name="TextBox 35"/>
          <p:cNvSpPr txBox="1">
            <a:spLocks/>
          </p:cNvSpPr>
          <p:nvPr/>
        </p:nvSpPr>
        <p:spPr>
          <a:xfrm rot="0">
            <a:off x="13597255" y="1098550"/>
            <a:ext cx="3642995" cy="2898140"/>
          </a:xfrm>
          <a:prstGeom prst="rect"/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just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" charset="0"/>
                <a:ea typeface="+mj-ea"/>
                <a:cs typeface="Futura" charset="0"/>
              </a:rPr>
              <a:t>사람들이 물리적으로 병원이나 관공서를 방문하지 않고 대기 상황을 확인할 수 있으므로 불필요한 교통량과 에너지 소비가 줄어듭니다.</a:t>
            </a: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" charset="0"/>
                <a:ea typeface="+mj-ea"/>
                <a:cs typeface="Futura" charset="0"/>
              </a:rPr>
              <a:t>병원과 관공서에서는 대기 인원을 분산 관리할 수 있어 혼잡이 줄고 운영 효율성이 향상됩니다.</a:t>
            </a: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  <a:p>
            <a:pPr marL="0" indent="0" algn="just">
              <a:lnSpc>
                <a:spcPts val="2538"/>
              </a:lnSpc>
              <a:buFontTx/>
              <a:buNone/>
            </a:pPr>
            <a:endParaRPr lang="ko-KR" altLang="en-US" sz="1700">
              <a:solidFill>
                <a:srgbClr val="EFEFEF"/>
              </a:solidFill>
              <a:latin typeface="Futura" charset="0"/>
              <a:ea typeface="+mj-ea"/>
              <a:cs typeface="Futura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3180" y="4558030"/>
            <a:ext cx="262890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빅데이터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활용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가능성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597255" y="3971925"/>
            <a:ext cx="3513455" cy="257619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사용자 데이터(방문 시간대, 대기 시간 등)를 수집 및 분석하여 병원과 관공서의 운영 계획을 최적화할 수 있습니다.</a:t>
            </a: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지역사회 내 서비스 수요를 더 잘 이해하고 정책 및 운영 방향을 설정하는 데 활용할 수 있습니다.</a:t>
            </a: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  <a:p>
            <a:pPr marL="0" indent="0" algn="just">
              <a:lnSpc>
                <a:spcPts val="2538"/>
              </a:lnSpc>
              <a:buFontTx/>
              <a:buNone/>
            </a:pP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473180" y="7557770"/>
            <a:ext cx="262890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지역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사회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신뢰도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강화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597255" y="7052945"/>
            <a:ext cx="3513455" cy="1288415"/>
          </a:xfrm>
          <a:prstGeom prst="rect">
            <a:avLst/>
          </a:prstGeom>
        </p:spPr>
        <p:txBody>
          <a:bodyPr wrap="square" lIns="0" tIns="0" rIns="0" bIns="0" numCol="1" vert="horz" anchor="t">
            <a:spAutoFit/>
          </a:bodyPr>
          <a:lstStyle/>
          <a:p>
            <a:pPr marL="367665" indent="-184150" algn="l" lvl="1">
              <a:lnSpc>
                <a:spcPts val="2538"/>
              </a:lnSpc>
              <a:buFont typeface="Arial"/>
              <a:buChar char="•"/>
            </a:pPr>
            <a:r>
              <a:rPr lang="en-US" sz="1700">
                <a:solidFill>
                  <a:srgbClr val="EFEFEF"/>
                </a:solidFill>
                <a:latin typeface="Futura Medium" charset="0"/>
                <a:ea typeface="+mj-ea"/>
                <a:cs typeface="Futura Medium" charset="0"/>
              </a:rPr>
              <a:t>사람들이 신뢰할 수 있는 정보를 실시간으로 제공받음으로써 병원 및 공공기관에 대한 신뢰가 높아질 수 있습니다.</a:t>
            </a:r>
            <a:endParaRPr lang="ko-KR" altLang="en-US" sz="1700">
              <a:solidFill>
                <a:srgbClr val="EFEFEF"/>
              </a:solidFill>
              <a:latin typeface="Futura Medium" charset="0"/>
              <a:ea typeface="+mj-ea"/>
              <a:cs typeface="Futura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223" y="1670424"/>
            <a:ext cx="2197323" cy="79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다기관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l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통합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관리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07223" y="5245570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다중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기관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비교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가능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7223" y="2540375"/>
            <a:ext cx="3477367" cy="285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보통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(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패스트푸드점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카페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)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제공합니다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공공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여러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기관의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번에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가능하며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자신의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필요에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따라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비교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7223" y="6115521"/>
            <a:ext cx="3552423" cy="253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기관에만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초점이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맞춰져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다른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선택지를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고려하기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어렵습니다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민간기관의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비교하여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가장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적합한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곳을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선택하도록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돕습니다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16921" y="1670424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대기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신청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및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알림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시스템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16921" y="2540375"/>
            <a:ext cx="3849970" cy="285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단순히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제공하거나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예약만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가능하게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하는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경우가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많습니다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대기순번을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직접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신청하고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자신의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순번에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맞춰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자동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알림을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받을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통해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공간에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머물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필요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없이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자유롭게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활용할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16921" y="5245570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환경적요소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강조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16921" y="6115521"/>
            <a:ext cx="4085740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줄이는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것에만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집중되어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공간의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에너지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절약과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불필요한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이동을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줄이는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환경적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효과까지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"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친환경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서비스"라는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이미지를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강화할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47478" y="1755600"/>
            <a:ext cx="273982" cy="245024"/>
            <a:chOff x="0" y="0"/>
            <a:chExt cx="91718" cy="82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7478" y="5330746"/>
            <a:ext cx="273982" cy="245024"/>
            <a:chOff x="0" y="0"/>
            <a:chExt cx="91718" cy="82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00012" y="5330746"/>
            <a:ext cx="273982" cy="245024"/>
            <a:chOff x="0" y="0"/>
            <a:chExt cx="91718" cy="82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0012" y="1755600"/>
            <a:ext cx="273982" cy="245024"/>
            <a:chOff x="0" y="0"/>
            <a:chExt cx="91718" cy="820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324016" y="6848436"/>
            <a:ext cx="6935284" cy="89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차별점</a:t>
            </a:r>
            <a:endParaRPr lang="en-US" sz="9000" b="1" spc="-44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485950" y="-7378806"/>
            <a:ext cx="14102688" cy="14102688"/>
          </a:xfrm>
          <a:custGeom>
            <a:avLst/>
            <a:gdLst/>
            <a:ahLst/>
            <a:cxnLst/>
            <a:rect l="l" t="t" r="r" b="b"/>
            <a:pathLst>
              <a:path w="14102688" h="14102688">
                <a:moveTo>
                  <a:pt x="0" y="0"/>
                </a:moveTo>
                <a:lnTo>
                  <a:pt x="14102688" y="0"/>
                </a:lnTo>
                <a:lnTo>
                  <a:pt x="14102688" y="14102689"/>
                </a:lnTo>
                <a:lnTo>
                  <a:pt x="0" y="1410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2880286" y="-327462"/>
            <a:ext cx="6393149" cy="41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696258" y="9258300"/>
            <a:ext cx="19680517" cy="1115933"/>
            <a:chOff x="0" y="0"/>
            <a:chExt cx="5183346" cy="29390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83346" cy="293908"/>
            </a:xfrm>
            <a:custGeom>
              <a:avLst/>
              <a:gdLst/>
              <a:ahLst/>
              <a:cxnLst/>
              <a:rect l="l" t="t" r="r" b="b"/>
              <a:pathLst>
                <a:path w="5183346" h="293908">
                  <a:moveTo>
                    <a:pt x="0" y="0"/>
                  </a:moveTo>
                  <a:lnTo>
                    <a:pt x="5183346" y="0"/>
                  </a:lnTo>
                  <a:lnTo>
                    <a:pt x="5183346" y="293908"/>
                  </a:lnTo>
                  <a:lnTo>
                    <a:pt x="0" y="29390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5183346" cy="35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41979" y="946483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46483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585339" y="946483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4590" y="946483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0761" y="946483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228" y="2265045"/>
            <a:ext cx="13935782" cy="13935782"/>
          </a:xfrm>
          <a:custGeom>
            <a:avLst/>
            <a:gdLst/>
            <a:ahLst/>
            <a:cxnLst/>
            <a:rect l="l" t="t" r="r" b="b"/>
            <a:pathLst>
              <a:path w="13935782" h="13935782">
                <a:moveTo>
                  <a:pt x="0" y="0"/>
                </a:moveTo>
                <a:lnTo>
                  <a:pt x="13935782" y="0"/>
                </a:lnTo>
                <a:lnTo>
                  <a:pt x="13935782" y="13935782"/>
                </a:lnTo>
                <a:lnTo>
                  <a:pt x="0" y="1393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749000" y="2111728"/>
            <a:ext cx="851030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30"/>
              </a:lnSpc>
            </a:pPr>
            <a:r>
              <a:rPr lang="en-US" sz="9000" b="1" spc="-432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향후</a:t>
            </a:r>
            <a:r>
              <a:rPr lang="en-US" sz="9000" b="1" spc="-432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9000" b="1" spc="-432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계획</a:t>
            </a:r>
            <a:endParaRPr lang="en-US" sz="9000" b="1" spc="-432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33366" y="4114781"/>
            <a:ext cx="8325834" cy="2847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공공데이터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포털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사이트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안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API데이터를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활용하여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병원의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실시간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상황과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예상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유통하며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Flutter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또는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React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Native을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이용한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모바일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앱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개발로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예약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상태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위치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검색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푸시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알림을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지원하도록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것입니다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</a:t>
            </a:r>
          </a:p>
          <a:p>
            <a:pPr algn="l">
              <a:lnSpc>
                <a:spcPts val="2834"/>
              </a:lnSpc>
            </a:pP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또한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평균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분석과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다국어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기능으로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글로벌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사용성을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강화하며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AWS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클라우드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기술로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확장성과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안정성을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확보할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계획입니다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spc="125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03228" y="0"/>
            <a:ext cx="6669372" cy="4817439"/>
            <a:chOff x="0" y="0"/>
            <a:chExt cx="1756542" cy="12687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6542" cy="1268790"/>
            </a:xfrm>
            <a:custGeom>
              <a:avLst/>
              <a:gdLst/>
              <a:ahLst/>
              <a:cxnLst/>
              <a:rect l="l" t="t" r="r" b="b"/>
              <a:pathLst>
                <a:path w="1756542" h="1268790">
                  <a:moveTo>
                    <a:pt x="0" y="0"/>
                  </a:moveTo>
                  <a:lnTo>
                    <a:pt x="1756542" y="0"/>
                  </a:lnTo>
                  <a:lnTo>
                    <a:pt x="1756542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56542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145437" y="1339306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8448" y="348706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52792" y="348706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5923" y="348706"/>
            <a:ext cx="1927462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7474" y="4198292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9" y="0"/>
                </a:lnTo>
                <a:lnTo>
                  <a:pt x="11221859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3120" y="3060082"/>
            <a:ext cx="6935284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GitHub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0380" y="5818775"/>
            <a:ext cx="914400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https://github.com/chaneepo/OpenSourceWorks.git</a:t>
            </a:r>
          </a:p>
        </p:txBody>
      </p:sp>
      <p:sp>
        <p:nvSpPr>
          <p:cNvPr id="13" name="Freeform 13"/>
          <p:cNvSpPr/>
          <p:nvPr/>
        </p:nvSpPr>
        <p:spPr>
          <a:xfrm>
            <a:off x="-5246313" y="-1412638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0063" y="1936909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790" y="2862623"/>
            <a:ext cx="10598510" cy="208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b="1" spc="-803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05628" y="-3991568"/>
            <a:ext cx="9598990" cy="9598990"/>
          </a:xfrm>
          <a:custGeom>
            <a:avLst/>
            <a:gdLst/>
            <a:ahLst/>
            <a:cxnLst/>
            <a:rect l="l" t="t" r="r" b="b"/>
            <a:pathLst>
              <a:path w="9598990" h="9598990">
                <a:moveTo>
                  <a:pt x="0" y="0"/>
                </a:moveTo>
                <a:lnTo>
                  <a:pt x="9598990" y="0"/>
                </a:lnTo>
                <a:lnTo>
                  <a:pt x="9598990" y="9598990"/>
                </a:lnTo>
                <a:lnTo>
                  <a:pt x="0" y="959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4950" y="6061577"/>
            <a:ext cx="7639050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11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We </a:t>
            </a:r>
            <a:r>
              <a:rPr lang="en-US" sz="1999" u="none" spc="11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are working on this project that alarm service on public.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343434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8908" y="1635685"/>
            <a:ext cx="4132127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59"/>
              </a:lnSpc>
              <a:spcBef>
                <a:spcPct val="0"/>
              </a:spcBef>
            </a:pPr>
            <a:r>
              <a:rPr lang="en-US" sz="1599" spc="25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8908" y="7023951"/>
            <a:ext cx="4132127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_____________________________________________________________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57033" y="2114793"/>
            <a:ext cx="4132127" cy="3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배경</a:t>
            </a:r>
            <a:r>
              <a:rPr lang="en-US" sz="1899" b="1" spc="30" dirty="0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문제정의</a:t>
            </a:r>
            <a:endParaRPr lang="en-US" sz="1899" b="1" spc="30" dirty="0">
              <a:solidFill>
                <a:srgbClr val="EFEFEF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57033" y="2517700"/>
            <a:ext cx="4132127" cy="31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기대가능성</a:t>
            </a:r>
            <a:endParaRPr lang="en-US" sz="1899" b="1" spc="30" dirty="0">
              <a:solidFill>
                <a:srgbClr val="EFEFEF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47483" y="4269648"/>
            <a:ext cx="4132127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59"/>
              </a:lnSpc>
              <a:spcBef>
                <a:spcPct val="0"/>
              </a:spcBef>
            </a:pPr>
            <a:r>
              <a:rPr lang="en-US" sz="1599" spc="25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6437" y="4774937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개발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환경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25487" y="5165462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동작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과정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35012" y="5510267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코드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92137" y="7835480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차별점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29144" y="4117248"/>
            <a:ext cx="552617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06437" y="5842294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시연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영상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57033" y="7390663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기대효과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57033" y="8277440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향후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계획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6831" y="4402270"/>
            <a:ext cx="6863180" cy="448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현대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사회에서는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병원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관공서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식당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등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다양한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서비스에서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및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관리가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중요한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요소로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자리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잡고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 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특히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코로나19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이후로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운영이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보편화되면서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없이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방문할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시간으로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인해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이용하지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못하는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경우가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빈번히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발생하고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인해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사용자는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불편과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낭비를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경험하고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또한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효율적인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고객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관리를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하지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못해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잠재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고객을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잃는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문제가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나타납니다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해결하기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위해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저희는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실시간으로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현황을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확인하고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및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알림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기능을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플랫폼을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개발하게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되었습니다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줄이고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나은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경험을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것을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목표로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just">
              <a:lnSpc>
                <a:spcPts val="2700"/>
              </a:lnSpc>
              <a:spcBef>
                <a:spcPct val="0"/>
              </a:spcBef>
            </a:pPr>
            <a:endParaRPr lang="en-US" sz="2000" b="1" spc="120" dirty="0">
              <a:solidFill>
                <a:srgbClr val="343434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96830" y="2546863"/>
            <a:ext cx="8123569" cy="123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445"/>
              </a:lnSpc>
            </a:pPr>
            <a:r>
              <a:rPr lang="en-US" sz="8995" b="1" spc="-440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배경ㆍ문제정의</a:t>
            </a:r>
            <a:r>
              <a:rPr lang="en-US" sz="8995" b="1" spc="-440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9560011" y="-20193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696258" y="-976142"/>
            <a:ext cx="2222590" cy="11878896"/>
            <a:chOff x="0" y="0"/>
            <a:chExt cx="585373" cy="3128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5373" cy="3128598"/>
            </a:xfrm>
            <a:custGeom>
              <a:avLst/>
              <a:gdLst/>
              <a:ahLst/>
              <a:cxnLst/>
              <a:rect l="l" t="t" r="r" b="b"/>
              <a:pathLst>
                <a:path w="585373" h="3128598">
                  <a:moveTo>
                    <a:pt x="0" y="0"/>
                  </a:moveTo>
                  <a:lnTo>
                    <a:pt x="585373" y="0"/>
                  </a:lnTo>
                  <a:lnTo>
                    <a:pt x="585373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85373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849366" y="780325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오픈소스기초설계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849366" y="2035431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14조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164" y="473915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687" y="6540872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 dirty="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531870"/>
            <a:ext cx="8837466" cy="65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QQ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어플리케이션은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긍정적인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변화를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가져올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969"/>
              </a:lnSpc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사용자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측면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:</a:t>
            </a: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실시간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예약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및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현황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확인이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가능해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불필요한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줄이고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원하는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이용할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특히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갑작스러운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일정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변경에도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유연하게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대응할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관리가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한층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편리해질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969"/>
              </a:lnSpc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측면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:</a:t>
            </a: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예약과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관리를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체계화하여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고객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흐름을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예측하고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인력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배치를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최적화할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이를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통해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운영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효율성과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품질을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높이고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고객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데이터를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활용해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맞춤형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마케팅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전략을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수립할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결론적으로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QQ는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편의성과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효율성을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높여주는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혁신적인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플랫폼으로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자리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잡을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696258" y="-976142"/>
            <a:ext cx="7178388" cy="11878896"/>
            <a:chOff x="0" y="0"/>
            <a:chExt cx="1890604" cy="3128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3798" y="-413162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4" y="0"/>
                </a:lnTo>
                <a:lnTo>
                  <a:pt x="7991004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054204" y="1954363"/>
            <a:ext cx="976057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0"/>
              </a:lnSpc>
            </a:pPr>
            <a:r>
              <a:rPr lang="ko-KR" altLang="en-US" sz="9000" b="1" spc="-441" dirty="0">
                <a:solidFill>
                  <a:srgbClr val="343434"/>
                </a:solidFill>
                <a:latin typeface="+mj-ea"/>
                <a:ea typeface="+mj-ea"/>
                <a:cs typeface="Futura" panose="020B0602020204020303" pitchFamily="34" charset="-79"/>
                <a:sym typeface="TT Hoves Bold"/>
              </a:rPr>
              <a:t>기대 가능성</a:t>
            </a:r>
            <a:endParaRPr lang="en-US" sz="9000" b="1" spc="-441" dirty="0">
              <a:solidFill>
                <a:srgbClr val="343434"/>
              </a:solidFill>
              <a:latin typeface="+mj-ea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8" name="TextBox 8"/>
          <p:cNvSpPr txBox="1"/>
          <p:nvPr/>
        </p:nvSpPr>
        <p:spPr>
          <a:xfrm rot="-5400000">
            <a:off x="4153815" y="7855726"/>
            <a:ext cx="3117321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b="1" dirty="0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b="1" dirty="0" err="1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b="1" dirty="0">
              <a:solidFill>
                <a:srgbClr val="EFEFEF"/>
              </a:solidFill>
              <a:latin typeface="+mj-ea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 rot="-5400000">
            <a:off x="4153815" y="2091393"/>
            <a:ext cx="3117321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+mj-ea"/>
                <a:ea typeface="+mj-ea"/>
                <a:cs typeface="TT Hoves"/>
                <a:sym typeface="TT Hoves"/>
              </a:rPr>
              <a:t>14조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009345" y="473915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68585" y="7026814"/>
            <a:ext cx="7271205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0961" y="1152525"/>
            <a:ext cx="76390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b="1" spc="-44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개발</a:t>
            </a:r>
            <a:r>
              <a:rPr lang="en-US" sz="9000" b="1" spc="-44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9000" b="1" spc="-44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환경</a:t>
            </a:r>
            <a:endParaRPr lang="en-US" sz="9000" b="1" spc="-44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60011" y="-2564899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696258" y="-976142"/>
            <a:ext cx="2222590" cy="11878896"/>
            <a:chOff x="0" y="0"/>
            <a:chExt cx="585373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373" cy="3128598"/>
            </a:xfrm>
            <a:custGeom>
              <a:avLst/>
              <a:gdLst/>
              <a:ahLst/>
              <a:cxnLst/>
              <a:rect l="l" t="t" r="r" b="b"/>
              <a:pathLst>
                <a:path w="585373" h="3128598">
                  <a:moveTo>
                    <a:pt x="0" y="0"/>
                  </a:moveTo>
                  <a:lnTo>
                    <a:pt x="585373" y="0"/>
                  </a:lnTo>
                  <a:lnTo>
                    <a:pt x="585373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85373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56692" y="7867899"/>
            <a:ext cx="3620341" cy="1390401"/>
          </a:xfrm>
          <a:custGeom>
            <a:avLst/>
            <a:gdLst/>
            <a:ahLst/>
            <a:cxnLst/>
            <a:rect l="l" t="t" r="r" b="b"/>
            <a:pathLst>
              <a:path w="3620341" h="1390401">
                <a:moveTo>
                  <a:pt x="0" y="0"/>
                </a:moveTo>
                <a:lnTo>
                  <a:pt x="3620341" y="0"/>
                </a:lnTo>
                <a:lnTo>
                  <a:pt x="3620341" y="1390401"/>
                </a:lnTo>
                <a:lnTo>
                  <a:pt x="0" y="139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2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056692" y="5607422"/>
            <a:ext cx="3620341" cy="1496932"/>
          </a:xfrm>
          <a:custGeom>
            <a:avLst/>
            <a:gdLst/>
            <a:ahLst/>
            <a:cxnLst/>
            <a:rect l="l" t="t" r="r" b="b"/>
            <a:pathLst>
              <a:path w="3620341" h="1496932">
                <a:moveTo>
                  <a:pt x="0" y="0"/>
                </a:moveTo>
                <a:lnTo>
                  <a:pt x="3620341" y="0"/>
                </a:lnTo>
                <a:lnTo>
                  <a:pt x="3620341" y="1496932"/>
                </a:lnTo>
                <a:lnTo>
                  <a:pt x="0" y="1496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88" b="-24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056692" y="2759594"/>
            <a:ext cx="2356388" cy="2048519"/>
          </a:xfrm>
          <a:custGeom>
            <a:avLst/>
            <a:gdLst/>
            <a:ahLst/>
            <a:cxnLst/>
            <a:rect l="l" t="t" r="r" b="b"/>
            <a:pathLst>
              <a:path w="2356388" h="2048519">
                <a:moveTo>
                  <a:pt x="0" y="0"/>
                </a:moveTo>
                <a:lnTo>
                  <a:pt x="2356389" y="0"/>
                </a:lnTo>
                <a:lnTo>
                  <a:pt x="2356389" y="2048519"/>
                </a:lnTo>
                <a:lnTo>
                  <a:pt x="0" y="204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601687" y="6540872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4016" y="6438861"/>
            <a:ext cx="6935284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Flow</a:t>
            </a:r>
          </a:p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Chart</a:t>
            </a:r>
          </a:p>
        </p:txBody>
      </p:sp>
      <p:sp>
        <p:nvSpPr>
          <p:cNvPr id="3" name="Freeform 3"/>
          <p:cNvSpPr/>
          <p:nvPr/>
        </p:nvSpPr>
        <p:spPr>
          <a:xfrm>
            <a:off x="9555412" y="-7939543"/>
            <a:ext cx="14102688" cy="14102688"/>
          </a:xfrm>
          <a:custGeom>
            <a:avLst/>
            <a:gdLst/>
            <a:ahLst/>
            <a:cxnLst/>
            <a:rect l="l" t="t" r="r" b="b"/>
            <a:pathLst>
              <a:path w="14102688" h="14102688">
                <a:moveTo>
                  <a:pt x="0" y="0"/>
                </a:moveTo>
                <a:lnTo>
                  <a:pt x="14102688" y="0"/>
                </a:lnTo>
                <a:lnTo>
                  <a:pt x="14102688" y="14102689"/>
                </a:lnTo>
                <a:lnTo>
                  <a:pt x="0" y="1410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696258" y="9258300"/>
            <a:ext cx="19680517" cy="1115933"/>
            <a:chOff x="0" y="0"/>
            <a:chExt cx="5183346" cy="293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3346" cy="293908"/>
            </a:xfrm>
            <a:custGeom>
              <a:avLst/>
              <a:gdLst/>
              <a:ahLst/>
              <a:cxnLst/>
              <a:rect l="l" t="t" r="r" b="b"/>
              <a:pathLst>
                <a:path w="5183346" h="293908">
                  <a:moveTo>
                    <a:pt x="0" y="0"/>
                  </a:moveTo>
                  <a:lnTo>
                    <a:pt x="5183346" y="0"/>
                  </a:lnTo>
                  <a:lnTo>
                    <a:pt x="5183346" y="293908"/>
                  </a:lnTo>
                  <a:lnTo>
                    <a:pt x="0" y="29390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183346" cy="35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63599" y="601604"/>
            <a:ext cx="6035113" cy="8324293"/>
          </a:xfrm>
          <a:custGeom>
            <a:avLst/>
            <a:gdLst/>
            <a:ahLst/>
            <a:cxnLst/>
            <a:rect l="l" t="t" r="r" b="b"/>
            <a:pathLst>
              <a:path w="6035113" h="8324293">
                <a:moveTo>
                  <a:pt x="0" y="0"/>
                </a:moveTo>
                <a:lnTo>
                  <a:pt x="6035113" y="0"/>
                </a:lnTo>
                <a:lnTo>
                  <a:pt x="6035113" y="8324294"/>
                </a:lnTo>
                <a:lnTo>
                  <a:pt x="0" y="832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880286" y="-327462"/>
            <a:ext cx="6393149" cy="41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01" y="9464838"/>
            <a:ext cx="18061997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_______________________________________________________________________________________________________________________________________________________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945" y="535305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80781" y="-7939543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69343" y="-965642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62396" y="1920786"/>
            <a:ext cx="7458376" cy="8366214"/>
          </a:xfrm>
          <a:custGeom>
            <a:avLst/>
            <a:gdLst/>
            <a:ahLst/>
            <a:cxnLst/>
            <a:rect l="l" t="t" r="r" b="b"/>
            <a:pathLst>
              <a:path w="7458376" h="8366214">
                <a:moveTo>
                  <a:pt x="0" y="0"/>
                </a:moveTo>
                <a:lnTo>
                  <a:pt x="7458376" y="0"/>
                </a:lnTo>
                <a:lnTo>
                  <a:pt x="7458376" y="8366214"/>
                </a:lnTo>
                <a:lnTo>
                  <a:pt x="0" y="8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08" t="-10605" r="-91893" b="-30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395980" y="1920786"/>
            <a:ext cx="9578380" cy="8366214"/>
          </a:xfrm>
          <a:custGeom>
            <a:avLst/>
            <a:gdLst/>
            <a:ahLst/>
            <a:cxnLst/>
            <a:rect l="l" t="t" r="r" b="b"/>
            <a:pathLst>
              <a:path w="9578380" h="8366214">
                <a:moveTo>
                  <a:pt x="0" y="0"/>
                </a:moveTo>
                <a:lnTo>
                  <a:pt x="9578380" y="0"/>
                </a:lnTo>
                <a:lnTo>
                  <a:pt x="9578380" y="8366214"/>
                </a:lnTo>
                <a:lnTo>
                  <a:pt x="0" y="8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6" t="-13093" r="-67453" b="-1507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13419" y="-981079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50739" y="310872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82040" y="911484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69441" y="3164345"/>
            <a:ext cx="1927462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TT Hoves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43501" y="777240"/>
            <a:ext cx="2702719" cy="94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메인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코드_app.py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836" y="949682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7730326" y="-7588659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8"/>
                </a:lnTo>
                <a:lnTo>
                  <a:pt x="0" y="1517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66469" y="5469561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73551" y="2186130"/>
            <a:ext cx="10116693" cy="7553039"/>
          </a:xfrm>
          <a:custGeom>
            <a:avLst/>
            <a:gdLst/>
            <a:ahLst/>
            <a:cxnLst/>
            <a:rect l="l" t="t" r="r" b="b"/>
            <a:pathLst>
              <a:path w="10116693" h="7553039">
                <a:moveTo>
                  <a:pt x="0" y="0"/>
                </a:moveTo>
                <a:lnTo>
                  <a:pt x="10116693" y="0"/>
                </a:lnTo>
                <a:lnTo>
                  <a:pt x="10116693" y="7553039"/>
                </a:lnTo>
                <a:lnTo>
                  <a:pt x="0" y="7553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3" t="-14089" r="-49813" b="-228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19168" y="6975212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0507" y="5905500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615856" y="590550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1713" y="5905500"/>
            <a:ext cx="1927462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9625" y="1191617"/>
            <a:ext cx="4310701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메인화면_index.html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944769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7730326" y="-7588659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8"/>
                </a:lnTo>
                <a:lnTo>
                  <a:pt x="0" y="1517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1019916" y="-696124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249555"/>
            <a:ext cx="10878843" cy="5256462"/>
          </a:xfrm>
          <a:custGeom>
            <a:avLst/>
            <a:gdLst/>
            <a:ahLst/>
            <a:cxnLst/>
            <a:rect l="l" t="t" r="r" b="b"/>
            <a:pathLst>
              <a:path w="10878843" h="5256462">
                <a:moveTo>
                  <a:pt x="0" y="0"/>
                </a:moveTo>
                <a:lnTo>
                  <a:pt x="10878843" y="0"/>
                </a:lnTo>
                <a:lnTo>
                  <a:pt x="10878843" y="5256462"/>
                </a:lnTo>
                <a:lnTo>
                  <a:pt x="0" y="525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63" t="-22762" r="-68557" b="-11160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08055" y="4121314"/>
            <a:ext cx="7824567" cy="6209057"/>
          </a:xfrm>
          <a:custGeom>
            <a:avLst/>
            <a:gdLst/>
            <a:ahLst/>
            <a:cxnLst/>
            <a:rect l="l" t="t" r="r" b="b"/>
            <a:pathLst>
              <a:path w="7824567" h="6209057">
                <a:moveTo>
                  <a:pt x="0" y="0"/>
                </a:moveTo>
                <a:lnTo>
                  <a:pt x="7824567" y="0"/>
                </a:lnTo>
                <a:lnTo>
                  <a:pt x="7824567" y="6209058"/>
                </a:lnTo>
                <a:lnTo>
                  <a:pt x="0" y="6209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23" t="-21789" r="-167718" b="-1049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371236" y="-711561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2079" y="192405"/>
            <a:ext cx="3117321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15856" y="3427352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05160" y="3427352"/>
            <a:ext cx="1927462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9898" y="6493705"/>
            <a:ext cx="929001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리스트화면_hospital_list.html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&amp; 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styles.css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16</Pages>
  <Paragraphs>150</Paragraphs>
  <Words>830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이수민</cp:lastModifiedBy>
  <dc:title>단락 텍스트</dc:title>
  <dcterms:modified xsi:type="dcterms:W3CDTF">2024-12-10T18:56:29Z</dcterms:modified>
</cp:coreProperties>
</file>